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70" r:id="rId4"/>
    <p:sldId id="263" r:id="rId5"/>
    <p:sldId id="264" r:id="rId6"/>
    <p:sldId id="268" r:id="rId7"/>
    <p:sldId id="267" r:id="rId8"/>
    <p:sldId id="265" r:id="rId9"/>
    <p:sldId id="271" r:id="rId10"/>
    <p:sldId id="269" r:id="rId11"/>
    <p:sldId id="259" r:id="rId12"/>
    <p:sldId id="260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0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636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328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474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326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14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9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48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8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71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0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1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65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41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8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D239-D2FA-4C5A-808B-7485AD2E1AE1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40DF5A-80C7-4232-9A46-2480F05A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6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059" y="887117"/>
            <a:ext cx="8914951" cy="1646302"/>
          </a:xfrm>
        </p:spPr>
        <p:txBody>
          <a:bodyPr/>
          <a:lstStyle/>
          <a:p>
            <a:r>
              <a:rPr lang="en-US" dirty="0"/>
              <a:t>Year 4 Curriculum Evening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5C1B19F-F4A2-42CD-A742-3BB400100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Miss McCrea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5339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CE6A61-F2D8-4B05-8338-9188AAC71AA0}"/>
              </a:ext>
            </a:extLst>
          </p:cNvPr>
          <p:cNvSpPr txBox="1"/>
          <p:nvPr/>
        </p:nvSpPr>
        <p:spPr>
          <a:xfrm>
            <a:off x="331304" y="318052"/>
            <a:ext cx="107740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Times Tables</a:t>
            </a:r>
          </a:p>
          <a:p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sz="3600" dirty="0">
                <a:latin typeface="Comic Sans MS" panose="030F0702030302020204" pitchFamily="66" charset="0"/>
              </a:rPr>
              <a:t>In June, Year 4 children take part in the Multiplication Check set by the Department for Education.  It tests all times tables up to 12 x 12.    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7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54696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During the Autumn term, children will need their PE kit every Wednesday.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We advise that they bring it in at the start of the half term and take it home at the end of the half term. 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P</a:t>
            </a:r>
            <a:r>
              <a:rPr lang="en-GB" sz="2400" dirty="0">
                <a:latin typeface="Comic Sans MS" panose="030F0702030302020204" pitchFamily="66" charset="0"/>
              </a:rPr>
              <a:t>E kit consists of a white t-shirt, black shorts and black trainers.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Swimming takes place on a Thursday.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22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 and Reading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Homework is due in the last week of the half term.</a:t>
            </a:r>
          </a:p>
          <a:p>
            <a:endParaRPr lang="en-GB" sz="2400" dirty="0"/>
          </a:p>
          <a:p>
            <a:pPr lvl="1"/>
            <a:r>
              <a:rPr lang="en-GB" sz="2000" dirty="0"/>
              <a:t>Reading</a:t>
            </a:r>
          </a:p>
          <a:p>
            <a:pPr lvl="1"/>
            <a:r>
              <a:rPr lang="en-GB" sz="2000" dirty="0"/>
              <a:t>Spellings</a:t>
            </a:r>
          </a:p>
          <a:p>
            <a:pPr lvl="1"/>
            <a:r>
              <a:rPr lang="en-GB" sz="2000" dirty="0"/>
              <a:t>Maths and times tables</a:t>
            </a:r>
          </a:p>
          <a:p>
            <a:pPr lvl="1"/>
            <a:r>
              <a:rPr lang="en-GB" sz="2000" dirty="0"/>
              <a:t>Project</a:t>
            </a:r>
          </a:p>
          <a:p>
            <a:pPr lvl="1"/>
            <a:r>
              <a:rPr lang="en-GB" sz="2000" dirty="0"/>
              <a:t>Active learn</a:t>
            </a:r>
          </a:p>
          <a:p>
            <a:pPr marL="914400" lvl="2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5264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Term Plan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43D948-A8D6-42B4-9F62-CB3C05239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060135"/>
              </p:ext>
            </p:extLst>
          </p:nvPr>
        </p:nvGraphicFramePr>
        <p:xfrm>
          <a:off x="677334" y="331303"/>
          <a:ext cx="9939127" cy="6393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861">
                  <a:extLst>
                    <a:ext uri="{9D8B030D-6E8A-4147-A177-3AD203B41FA5}">
                      <a16:colId xmlns:a16="http://schemas.microsoft.com/office/drawing/2014/main" val="37531288"/>
                    </a:ext>
                  </a:extLst>
                </a:gridCol>
                <a:gridCol w="1294581">
                  <a:extLst>
                    <a:ext uri="{9D8B030D-6E8A-4147-A177-3AD203B41FA5}">
                      <a16:colId xmlns:a16="http://schemas.microsoft.com/office/drawing/2014/main" val="2691019824"/>
                    </a:ext>
                  </a:extLst>
                </a:gridCol>
                <a:gridCol w="1294581">
                  <a:extLst>
                    <a:ext uri="{9D8B030D-6E8A-4147-A177-3AD203B41FA5}">
                      <a16:colId xmlns:a16="http://schemas.microsoft.com/office/drawing/2014/main" val="353077306"/>
                    </a:ext>
                  </a:extLst>
                </a:gridCol>
                <a:gridCol w="1255429">
                  <a:extLst>
                    <a:ext uri="{9D8B030D-6E8A-4147-A177-3AD203B41FA5}">
                      <a16:colId xmlns:a16="http://schemas.microsoft.com/office/drawing/2014/main" val="2021013079"/>
                    </a:ext>
                  </a:extLst>
                </a:gridCol>
                <a:gridCol w="1458447">
                  <a:extLst>
                    <a:ext uri="{9D8B030D-6E8A-4147-A177-3AD203B41FA5}">
                      <a16:colId xmlns:a16="http://schemas.microsoft.com/office/drawing/2014/main" val="113957850"/>
                    </a:ext>
                  </a:extLst>
                </a:gridCol>
                <a:gridCol w="1295234">
                  <a:extLst>
                    <a:ext uri="{9D8B030D-6E8A-4147-A177-3AD203B41FA5}">
                      <a16:colId xmlns:a16="http://schemas.microsoft.com/office/drawing/2014/main" val="127103841"/>
                    </a:ext>
                  </a:extLst>
                </a:gridCol>
                <a:gridCol w="1298497">
                  <a:extLst>
                    <a:ext uri="{9D8B030D-6E8A-4147-A177-3AD203B41FA5}">
                      <a16:colId xmlns:a16="http://schemas.microsoft.com/office/drawing/2014/main" val="1448131241"/>
                    </a:ext>
                  </a:extLst>
                </a:gridCol>
                <a:gridCol w="1298497">
                  <a:extLst>
                    <a:ext uri="{9D8B030D-6E8A-4147-A177-3AD203B41FA5}">
                      <a16:colId xmlns:a16="http://schemas.microsoft.com/office/drawing/2014/main" val="145735529"/>
                    </a:ext>
                  </a:extLst>
                </a:gridCol>
              </a:tblGrid>
              <a:tr h="5651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TERM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AUTUMN 1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AUTUMN 2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SPRING 1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SPRING 2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SUMMER 1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SUMMER 2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extLst>
                  <a:ext uri="{0D108BD9-81ED-4DB2-BD59-A6C34878D82A}">
                    <a16:rowId xmlns:a16="http://schemas.microsoft.com/office/drawing/2014/main" val="114752545"/>
                  </a:ext>
                </a:extLst>
              </a:tr>
              <a:tr h="7583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QUESTION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‘Does Chocolate Grow on Trees?’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‘Does Chocolate Grow on Trees?’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‘Why did the Vikings Invade Britain?’</a:t>
                      </a:r>
                      <a:endParaRPr lang="en-GB" sz="12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‘Why did the Vikings Invade Britain?’</a:t>
                      </a:r>
                      <a:endParaRPr lang="en-GB" sz="12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 ‘Who Lives in The Rainforest?’</a:t>
                      </a:r>
                      <a:endParaRPr lang="en-GB" sz="12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u="sng">
                          <a:effectLst/>
                        </a:rPr>
                        <a:t>‘Who Lives in The Rainforest?’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extLst>
                  <a:ext uri="{0D108BD9-81ED-4DB2-BD59-A6C34878D82A}">
                    <a16:rowId xmlns:a16="http://schemas.microsoft.com/office/drawing/2014/main" val="1319137822"/>
                  </a:ext>
                </a:extLst>
              </a:tr>
              <a:tr h="565107">
                <a:tc rowSpan="3"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en-GB" sz="3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en-GB" sz="3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ENGLISH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en-GB" sz="3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Reading texts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Iron Man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Ice Palace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Varjak Paw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Night Bus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Pebble in My Pocket – A history of our earth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Fib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extLst>
                  <a:ext uri="{0D108BD9-81ED-4DB2-BD59-A6C34878D82A}">
                    <a16:rowId xmlns:a16="http://schemas.microsoft.com/office/drawing/2014/main" val="1408297535"/>
                  </a:ext>
                </a:extLst>
              </a:tr>
              <a:tr h="14846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Writing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Recount (diary entry)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Newspaper report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Biography – chronological report.</a:t>
                      </a: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Non-chronological report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Character descriptions. 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Narrative. Poetry – free verse</a:t>
                      </a:r>
                      <a:endParaRPr lang="en-GB" sz="1200" dirty="0">
                        <a:effectLst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Letter to persuade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Narrative 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Poetry – acrostic</a:t>
                      </a: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Non-chronological report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Narrative - Creating setting 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Script writing</a:t>
                      </a: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Explanation - Factfile</a:t>
                      </a:r>
                      <a:endParaRPr lang="en-GB" sz="12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Narrative </a:t>
                      </a:r>
                      <a:endParaRPr lang="en-GB" sz="12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Poetry 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Instruction text  </a:t>
                      </a:r>
                      <a:endParaRPr lang="en-GB" sz="12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Narrative</a:t>
                      </a:r>
                      <a:endParaRPr lang="en-GB" sz="12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Poetry – Poems to perform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extLst>
                  <a:ext uri="{0D108BD9-81ED-4DB2-BD59-A6C34878D82A}">
                    <a16:rowId xmlns:a16="http://schemas.microsoft.com/office/drawing/2014/main" val="4034071949"/>
                  </a:ext>
                </a:extLst>
              </a:tr>
              <a:tr h="1785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extLst>
                  <a:ext uri="{0D108BD9-81ED-4DB2-BD59-A6C34878D82A}">
                    <a16:rowId xmlns:a16="http://schemas.microsoft.com/office/drawing/2014/main" val="3230253997"/>
                  </a:ext>
                </a:extLst>
              </a:tr>
              <a:tr h="2696638">
                <a:tc gridSpan="2"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MATHS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Place Value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Addition and subtraction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Multiplication and division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Time</a:t>
                      </a: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Fractions and Decimals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Measures: data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Subtraction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Multiplication and Division</a:t>
                      </a: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Place value; addition and subtraction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Multiplication and division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Fractions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2D shapes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Mental calculation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Addition and subtraction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Place Value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Multiplication and division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Time 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Length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Place Value and decimals.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Fractions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Multiplication and division. 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US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STXinwei" panose="020B0503020204020204" pitchFamily="2" charset="-122"/>
                          <a:cs typeface="Tahoma" panose="020B0604030504040204" pitchFamily="34" charset="0"/>
                        </a:rPr>
                        <a:t>Measurement</a:t>
                      </a:r>
                      <a:endParaRPr lang="en-GB" sz="12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22554" marR="22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Addition and subtraction </a:t>
                      </a:r>
                      <a:r>
                        <a:rPr lang="en-US" sz="1200" dirty="0">
                          <a:effectLst/>
                        </a:rPr>
                        <a:t>and problem solving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Multiplication and division.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Geometry</a:t>
                      </a: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Measurement and statistics</a:t>
                      </a:r>
                    </a:p>
                  </a:txBody>
                  <a:tcPr marL="22554" marR="22554" marT="0" marB="0"/>
                </a:tc>
                <a:extLst>
                  <a:ext uri="{0D108BD9-81ED-4DB2-BD59-A6C34878D82A}">
                    <a16:rowId xmlns:a16="http://schemas.microsoft.com/office/drawing/2014/main" val="1070825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4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6EF6E6-E743-48E4-A211-1B634E866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01486"/>
              </p:ext>
            </p:extLst>
          </p:nvPr>
        </p:nvGraphicFramePr>
        <p:xfrm>
          <a:off x="757376" y="475022"/>
          <a:ext cx="8596312" cy="1315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3085">
                  <a:extLst>
                    <a:ext uri="{9D8B030D-6E8A-4147-A177-3AD203B41FA5}">
                      <a16:colId xmlns:a16="http://schemas.microsoft.com/office/drawing/2014/main" val="365962770"/>
                    </a:ext>
                  </a:extLst>
                </a:gridCol>
                <a:gridCol w="1227691">
                  <a:extLst>
                    <a:ext uri="{9D8B030D-6E8A-4147-A177-3AD203B41FA5}">
                      <a16:colId xmlns:a16="http://schemas.microsoft.com/office/drawing/2014/main" val="246166069"/>
                    </a:ext>
                  </a:extLst>
                </a:gridCol>
                <a:gridCol w="1190563">
                  <a:extLst>
                    <a:ext uri="{9D8B030D-6E8A-4147-A177-3AD203B41FA5}">
                      <a16:colId xmlns:a16="http://schemas.microsoft.com/office/drawing/2014/main" val="227714640"/>
                    </a:ext>
                  </a:extLst>
                </a:gridCol>
                <a:gridCol w="1177568">
                  <a:extLst>
                    <a:ext uri="{9D8B030D-6E8A-4147-A177-3AD203B41FA5}">
                      <a16:colId xmlns:a16="http://schemas.microsoft.com/office/drawing/2014/main" val="2833633252"/>
                    </a:ext>
                  </a:extLst>
                </a:gridCol>
                <a:gridCol w="1228310">
                  <a:extLst>
                    <a:ext uri="{9D8B030D-6E8A-4147-A177-3AD203B41FA5}">
                      <a16:colId xmlns:a16="http://schemas.microsoft.com/office/drawing/2014/main" val="3210706285"/>
                    </a:ext>
                  </a:extLst>
                </a:gridCol>
                <a:gridCol w="1227691">
                  <a:extLst>
                    <a:ext uri="{9D8B030D-6E8A-4147-A177-3AD203B41FA5}">
                      <a16:colId xmlns:a16="http://schemas.microsoft.com/office/drawing/2014/main" val="2677486054"/>
                    </a:ext>
                  </a:extLst>
                </a:gridCol>
                <a:gridCol w="1231404">
                  <a:extLst>
                    <a:ext uri="{9D8B030D-6E8A-4147-A177-3AD203B41FA5}">
                      <a16:colId xmlns:a16="http://schemas.microsoft.com/office/drawing/2014/main" val="226219796"/>
                    </a:ext>
                  </a:extLst>
                </a:gridCol>
              </a:tblGrid>
              <a:tr h="47771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SCIENCE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Sound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Living things and their habitats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Electricity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States of matter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Animals, including humans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058260"/>
                  </a:ext>
                </a:extLst>
              </a:tr>
              <a:tr h="80448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HISTORY &amp; 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GEOGRAPHY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Mayans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Using globes and atlases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Anglo-Saxons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Water Cycle</a:t>
                      </a:r>
                      <a:endParaRPr lang="en-GB" sz="10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Vikings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Equator</a:t>
                      </a: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Rainforests</a:t>
                      </a: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South America</a:t>
                      </a:r>
                      <a:endParaRPr lang="en-GB" sz="1000" dirty="0">
                        <a:effectLst/>
                        <a:latin typeface="Trebuchet MS" panose="020B0603020202020204" pitchFamily="34" charset="0"/>
                        <a:ea typeface="STXinwei" panose="020B0503020204020204" pitchFamily="2" charset="-122"/>
                        <a:cs typeface="Tahoma" panose="020B0604030504040204" pitchFamily="34" charset="0"/>
                      </a:endParaRPr>
                    </a:p>
                  </a:txBody>
                  <a:tcPr marL="66840" marR="66840" marT="0" marB="0"/>
                </a:tc>
                <a:extLst>
                  <a:ext uri="{0D108BD9-81ED-4DB2-BD59-A6C34878D82A}">
                    <a16:rowId xmlns:a16="http://schemas.microsoft.com/office/drawing/2014/main" val="215566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99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66" y="221294"/>
            <a:ext cx="8596668" cy="1320800"/>
          </a:xfrm>
        </p:spPr>
        <p:txBody>
          <a:bodyPr/>
          <a:lstStyle/>
          <a:p>
            <a:r>
              <a:rPr lang="en-GB" dirty="0"/>
              <a:t>Reading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AE59CD-F513-494F-872A-A799EF7F6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36" y="783258"/>
            <a:ext cx="10375160" cy="585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1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66" y="221294"/>
            <a:ext cx="8596668" cy="1320800"/>
          </a:xfrm>
        </p:spPr>
        <p:txBody>
          <a:bodyPr/>
          <a:lstStyle/>
          <a:p>
            <a:r>
              <a:rPr lang="en-GB" dirty="0"/>
              <a:t>Writing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B690FB-93D2-4A23-82F1-167F86701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66" y="1212997"/>
            <a:ext cx="11049686" cy="465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10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A91655-E37D-4409-B947-56EC68ED3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29" y="1335211"/>
            <a:ext cx="10367755" cy="418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0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85" y="30945"/>
            <a:ext cx="10799230" cy="1996661"/>
          </a:xfrm>
        </p:spPr>
        <p:txBody>
          <a:bodyPr>
            <a:normAutofit fontScale="90000"/>
          </a:bodyPr>
          <a:lstStyle/>
          <a:p>
            <a:r>
              <a:rPr lang="en-GB" dirty="0"/>
              <a:t>Handwriting</a:t>
            </a:r>
            <a:br>
              <a:rPr lang="en-GB" dirty="0"/>
            </a:br>
            <a:br>
              <a:rPr lang="en-GB" dirty="0"/>
            </a:br>
            <a:r>
              <a:rPr lang="en-GB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It is expected that children in Year 4 use cursive handwriting consistently in their work.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992BF9-BB75-4792-9075-9A7DEF01D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79" y="2027607"/>
            <a:ext cx="11256042" cy="461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9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66" y="221294"/>
            <a:ext cx="8596668" cy="1320800"/>
          </a:xfrm>
        </p:spPr>
        <p:txBody>
          <a:bodyPr/>
          <a:lstStyle/>
          <a:p>
            <a:r>
              <a:rPr lang="en-GB" dirty="0"/>
              <a:t>Maths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E7D463-0110-4812-8656-117A3FED7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361" y="351066"/>
            <a:ext cx="8837908" cy="628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6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13C0A4-3C49-42CE-89DF-2A899E5EC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732" y="-1"/>
            <a:ext cx="8984146" cy="662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296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325</Words>
  <Application>Microsoft Office PowerPoint</Application>
  <PresentationFormat>Widescreen</PresentationFormat>
  <Paragraphs>158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STXinwei</vt:lpstr>
      <vt:lpstr>Arial</vt:lpstr>
      <vt:lpstr>Comic Sans MS</vt:lpstr>
      <vt:lpstr>Tahoma</vt:lpstr>
      <vt:lpstr>Trebuchet MS</vt:lpstr>
      <vt:lpstr>Wingdings 3</vt:lpstr>
      <vt:lpstr>Facet</vt:lpstr>
      <vt:lpstr>Year 4 Curriculum Evening</vt:lpstr>
      <vt:lpstr>Long Term Plan</vt:lpstr>
      <vt:lpstr>PowerPoint Presentation</vt:lpstr>
      <vt:lpstr>Reading</vt:lpstr>
      <vt:lpstr>Writing</vt:lpstr>
      <vt:lpstr>PowerPoint Presentation</vt:lpstr>
      <vt:lpstr>Handwriting  It is expected that children in Year 4 use cursive handwriting consistently in their work.</vt:lpstr>
      <vt:lpstr>Maths</vt:lpstr>
      <vt:lpstr>PowerPoint Presentation</vt:lpstr>
      <vt:lpstr>PowerPoint Presentation</vt:lpstr>
      <vt:lpstr>PE</vt:lpstr>
      <vt:lpstr>Homework and Reading Books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Year 2 information evening</dc:title>
  <dc:creator>Sarah Prunty</dc:creator>
  <cp:lastModifiedBy>E.McCrea</cp:lastModifiedBy>
  <cp:revision>14</cp:revision>
  <cp:lastPrinted>2019-09-18T13:42:22Z</cp:lastPrinted>
  <dcterms:created xsi:type="dcterms:W3CDTF">2018-09-18T20:27:47Z</dcterms:created>
  <dcterms:modified xsi:type="dcterms:W3CDTF">2019-10-01T15:38:50Z</dcterms:modified>
</cp:coreProperties>
</file>